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Trebuchet MS" panose="020B0703020202090204" pitchFamily="34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2" d="100"/>
          <a:sy n="152" d="100"/>
        </p:scale>
        <p:origin x="1024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4fbf20170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lorelei</a:t>
            </a:r>
            <a:endParaRPr/>
          </a:p>
        </p:txBody>
      </p:sp>
      <p:sp>
        <p:nvSpPr>
          <p:cNvPr id="186" name="Google Shape;186;g334fbf20170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7789a0418_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Manhattan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PM 2.5 reduced by 42.3% from 2008 to 2022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NO2 reduced by 44.1%, with notable improvements since 2015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Bronx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PM 2.5 levels decreasing steadily, but slower than Manhattan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NO2 levels show fluctuations, indicating inconsistent improvement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37789a0418_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7789a0418_9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Staten Island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Consistent decrease in both PM 2.5 and NO2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Lowest pollution levels among these boroughs</a:t>
            </a:r>
            <a:endParaRPr/>
          </a:p>
        </p:txBody>
      </p:sp>
      <p:sp>
        <p:nvSpPr>
          <p:cNvPr id="269" name="Google Shape;269;g337789a0418_9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7789a0418_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 i="1" u="sng"/>
              <a:t>GRECIA</a:t>
            </a:r>
            <a:endParaRPr b="1" i="1" u="sng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A CONCLUSION FOR THIS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Between 2009 and 2022, NYC’s air quality </a:t>
            </a:r>
            <a:r>
              <a:rPr lang="en" b="1">
                <a:solidFill>
                  <a:schemeClr val="dk1"/>
                </a:solidFill>
              </a:rPr>
              <a:t>improved across all boroughs but not equally.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Staten Island</a:t>
            </a:r>
            <a:r>
              <a:rPr lang="en">
                <a:solidFill>
                  <a:schemeClr val="dk1"/>
                </a:solidFill>
              </a:rPr>
              <a:t> had the best air from the start, with NITROGEN DIOXIDE dropping from 16.8 to 11.2 ppb and PM2.5 from 9.8 to 5.2 MICROGRAMS PER CUBIC METER)</a:t>
            </a:r>
            <a:endParaRPr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Less traffic, more open space—less of a fight.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Manhattan</a:t>
            </a:r>
            <a:r>
              <a:rPr lang="en">
                <a:solidFill>
                  <a:schemeClr val="dk1"/>
                </a:solidFill>
              </a:rPr>
              <a:t>, on the other hand, started with the worst air—NITROGEN DIOXIDE at 33.9 ppb, PM2.5 at 12.6 MICROGRAMS PER CUBIC METER. By 2022, those numbers fell to 19.1 and 7, </a:t>
            </a:r>
            <a:endParaRPr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big drop but still the highest in the city. </a:t>
            </a:r>
            <a:endParaRPr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Leading us to assume that improvement doesnt necessarily  equal to good air quality.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Our time-series chart tracks these shifts dynamically between boroughs with a drop down menu. The takeaway? Progress happens, but as shown, urban density slows it down</a:t>
            </a:r>
            <a:endParaRPr/>
          </a:p>
        </p:txBody>
      </p:sp>
      <p:sp>
        <p:nvSpPr>
          <p:cNvPr id="276" name="Google Shape;276;g337789a0418_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4fbf2017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chris/erika</a:t>
            </a:r>
            <a:endParaRPr/>
          </a:p>
        </p:txBody>
      </p:sp>
      <p:sp>
        <p:nvSpPr>
          <p:cNvPr id="285" name="Google Shape;285;g334fbf2017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7042e0ce5_7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erika/chris</a:t>
            </a:r>
            <a:endParaRPr/>
          </a:p>
        </p:txBody>
      </p:sp>
      <p:sp>
        <p:nvSpPr>
          <p:cNvPr id="297" name="Google Shape;297;g337042e0ce5_7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7d108908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erika/chris</a:t>
            </a:r>
            <a:endParaRPr/>
          </a:p>
        </p:txBody>
      </p:sp>
      <p:sp>
        <p:nvSpPr>
          <p:cNvPr id="309" name="Google Shape;309;g337d108908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7042e0ce5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erika/chris</a:t>
            </a:r>
            <a:endParaRPr/>
          </a:p>
        </p:txBody>
      </p:sp>
      <p:sp>
        <p:nvSpPr>
          <p:cNvPr id="322" name="Google Shape;322;g337042e0ce5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7042e0ce5_7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Kaouther - Recommendations</a:t>
            </a:r>
            <a:endParaRPr/>
          </a:p>
        </p:txBody>
      </p:sp>
      <p:sp>
        <p:nvSpPr>
          <p:cNvPr id="330" name="Google Shape;330;g337042e0ce5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7789a041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7789a041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Sae- Conclusion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4fbf20170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lorelei</a:t>
            </a:r>
            <a:endParaRPr/>
          </a:p>
        </p:txBody>
      </p:sp>
      <p:sp>
        <p:nvSpPr>
          <p:cNvPr id="193" name="Google Shape;193;g334fbf20170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4fbf20170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  <p:sp>
        <p:nvSpPr>
          <p:cNvPr id="199" name="Google Shape;199;g334fbf20170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4fbf20170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  <p:sp>
        <p:nvSpPr>
          <p:cNvPr id="205" name="Google Shape;205;g334fbf20170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7789a0418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7789a0418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Melisa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7042e0ce5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Mikaela</a:t>
            </a:r>
            <a:endParaRPr/>
          </a:p>
        </p:txBody>
      </p:sp>
      <p:sp>
        <p:nvSpPr>
          <p:cNvPr id="218" name="Google Shape;218;g337042e0ce5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4fbf20170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rumani</a:t>
            </a:r>
            <a:endParaRPr/>
          </a:p>
        </p:txBody>
      </p:sp>
      <p:sp>
        <p:nvSpPr>
          <p:cNvPr id="225" name="Google Shape;225;g334fbf20170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7042e0ce5_7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charisse</a:t>
            </a:r>
            <a:endParaRPr/>
          </a:p>
        </p:txBody>
      </p:sp>
      <p:sp>
        <p:nvSpPr>
          <p:cNvPr id="242" name="Google Shape;242;g337042e0ce5_7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7789a0418_9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charisse</a:t>
            </a:r>
            <a:endParaRPr/>
          </a:p>
        </p:txBody>
      </p:sp>
      <p:sp>
        <p:nvSpPr>
          <p:cNvPr id="250" name="Google Shape;250;g337789a0418_9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82" name="Google Shape;82;p1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1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" name="Google Shape;84;p16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85" name="Google Shape;85;p16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86" name="Google Shape;86;p1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69803"/>
              </a:srgbClr>
            </a:solidFill>
            <a:ln>
              <a:noFill/>
            </a:ln>
          </p:spPr>
        </p:sp>
        <p:sp>
          <p:nvSpPr>
            <p:cNvPr id="88" name="Google Shape;88;p16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6A9F3">
                <a:alpha val="69803"/>
              </a:srgbClr>
            </a:solidFill>
            <a:ln>
              <a:noFill/>
            </a:ln>
          </p:spPr>
        </p:sp>
        <p:sp>
          <p:nvSpPr>
            <p:cNvPr id="89" name="Google Shape;89;p16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90" name="Google Shape;90;p1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rebuchet MS"/>
              <a:buNone/>
              <a:defRPr sz="41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508001" y="2025650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2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3"/>
          </p:nvPr>
        </p:nvSpPr>
        <p:spPr>
          <a:xfrm>
            <a:off x="3816287" y="1620737"/>
            <a:ext cx="3139213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4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508000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>
            <a:spLocks noGrp="1"/>
          </p:cNvSpPr>
          <p:nvPr>
            <p:ph type="pic" idx="2"/>
          </p:nvPr>
        </p:nvSpPr>
        <p:spPr>
          <a:xfrm>
            <a:off x="508000" y="457200"/>
            <a:ext cx="6447501" cy="2884288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508000" y="4025503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2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49" name="Google Shape;149;p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>
              <a:solidFill>
                <a:srgbClr val="56A9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64" name="Google Shape;164;p26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514349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2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 rot="5400000">
            <a:off x="2276461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 rot="5400000">
            <a:off x="4495739" y="1937215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" name="Google Shape;54;p1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55" name="Google Shape;55;p13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69803"/>
              </a:srgbClr>
            </a:solidFill>
            <a:ln>
              <a:noFill/>
            </a:ln>
          </p:spPr>
        </p:sp>
        <p:sp>
          <p:nvSpPr>
            <p:cNvPr id="58" name="Google Shape;58;p1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6A9F3">
                <a:alpha val="69803"/>
              </a:srgbClr>
            </a:solidFill>
            <a:ln>
              <a:noFill/>
            </a:ln>
          </p:spPr>
        </p:sp>
        <p:sp>
          <p:nvSpPr>
            <p:cNvPr id="59" name="Google Shape;59;p13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60" name="Google Shape;60;p1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1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air-quali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928325" y="3493450"/>
            <a:ext cx="7125300" cy="13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/>
          </a:bodyPr>
          <a:lstStyle/>
          <a:p>
            <a:pPr marL="2654300" lvl="3" indent="0" algn="l" rtl="0">
              <a:spcBef>
                <a:spcPts val="0"/>
              </a:spcBef>
              <a:spcAft>
                <a:spcPts val="0"/>
              </a:spcAft>
              <a:buSzPct val="79166"/>
              <a:buNone/>
            </a:pPr>
            <a:r>
              <a:rPr lang="en" sz="4800" b="1" i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en" sz="4800" b="1" i="1" u="sng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Team 2 Members:</a:t>
            </a:r>
            <a:endParaRPr sz="4800" b="0"/>
          </a:p>
          <a:p>
            <a:pPr marL="939800" lvl="2" indent="0" algn="l" rtl="0">
              <a:spcBef>
                <a:spcPts val="800"/>
              </a:spcBef>
              <a:spcAft>
                <a:spcPts val="0"/>
              </a:spcAft>
              <a:buSzPct val="79166"/>
              <a:buNone/>
            </a:pPr>
            <a:r>
              <a:rPr lang="en" sz="4800" b="1" i="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Abid, Kaouther		Khant, Myatminn</a:t>
            </a:r>
            <a:r>
              <a:rPr lang="en" sz="4800" b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	</a:t>
            </a:r>
            <a:r>
              <a:rPr lang="en" sz="4800" b="1" i="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Carlton, Mikaela		Lane, Chris </a:t>
            </a:r>
            <a:endParaRPr sz="4800" b="0"/>
          </a:p>
          <a:p>
            <a:pPr marL="939800" lvl="2" indent="0" algn="l" rtl="0">
              <a:spcBef>
                <a:spcPts val="800"/>
              </a:spcBef>
              <a:spcAft>
                <a:spcPts val="0"/>
              </a:spcAft>
              <a:buSzPct val="79166"/>
              <a:buNone/>
            </a:pPr>
            <a:r>
              <a:rPr lang="en" sz="4800" b="1" i="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Dorsainvil, Erika		Legg, Lorelei		Fetter, William		Lopez, Grecia </a:t>
            </a:r>
            <a:endParaRPr sz="4800" b="0"/>
          </a:p>
          <a:p>
            <a:pPr marL="939800" lvl="2" indent="0" algn="l" rtl="0">
              <a:spcBef>
                <a:spcPts val="800"/>
              </a:spcBef>
              <a:spcAft>
                <a:spcPts val="0"/>
              </a:spcAft>
              <a:buSzPct val="79166"/>
              <a:buNone/>
            </a:pPr>
            <a:r>
              <a:rPr lang="en" sz="4800" b="1" i="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Park, Sae 			Hodzic, Melisa 	Robinson, Charisse</a:t>
            </a:r>
            <a:r>
              <a:rPr lang="en" sz="4800"/>
              <a:t>		</a:t>
            </a:r>
            <a:r>
              <a:rPr lang="en" sz="4800" b="1" i="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Kafle, Rumani</a:t>
            </a:r>
            <a:endParaRPr sz="4800" b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ct val="78571"/>
              <a:buNone/>
            </a:pPr>
            <a:br>
              <a:rPr lang="en"/>
            </a:br>
            <a:endParaRPr/>
          </a:p>
        </p:txBody>
      </p:sp>
      <p:pic>
        <p:nvPicPr>
          <p:cNvPr id="189" name="Google Shape;189;p30" descr="Manhattan/New York City/NYC Skyline | Manhattan (/mænˈhætən/… | Flick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3377381"/>
          </a:xfrm>
          <a:prstGeom prst="rect">
            <a:avLst/>
          </a:prstGeom>
          <a:noFill/>
          <a:ln>
            <a:noFill/>
          </a:ln>
          <a:effectLst>
            <a:outerShdw blurRad="57150" dist="57150" dir="79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0" name="Google Shape;190;p30"/>
          <p:cNvSpPr txBox="1"/>
          <p:nvPr/>
        </p:nvSpPr>
        <p:spPr>
          <a:xfrm>
            <a:off x="845650" y="103750"/>
            <a:ext cx="70635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York City Air Quality Analysis</a:t>
            </a:r>
            <a:endParaRPr sz="3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February 20, 2025</a:t>
            </a:r>
            <a:endParaRPr sz="3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802968" y="3613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3000" b="1" i="1"/>
              <a:t>Time-Series Line Chart:</a:t>
            </a:r>
            <a:endParaRPr sz="2100"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l="4571"/>
          <a:stretch/>
        </p:blipFill>
        <p:spPr>
          <a:xfrm>
            <a:off x="294175" y="1021675"/>
            <a:ext cx="3861627" cy="19794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39"/>
          <p:cNvSpPr txBox="1"/>
          <p:nvPr/>
        </p:nvSpPr>
        <p:spPr>
          <a:xfrm>
            <a:off x="294175" y="3165550"/>
            <a:ext cx="3649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Manhattan 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Still the most polluted.</a:t>
            </a:r>
            <a:r>
              <a:rPr lang="en" sz="1100">
                <a:solidFill>
                  <a:schemeClr val="dk1"/>
                </a:solidFill>
              </a:rPr>
              <a:t> NO₂ </a:t>
            </a:r>
            <a:r>
              <a:rPr lang="en" sz="1100" b="1">
                <a:solidFill>
                  <a:schemeClr val="dk1"/>
                </a:solidFill>
              </a:rPr>
              <a:t>33.9 → 19.1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lang="en" sz="1100" b="1">
                <a:solidFill>
                  <a:schemeClr val="dk1"/>
                </a:solidFill>
              </a:rPr>
              <a:t>12.6 → 7 mcg/m³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Traffic could be a challenge.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 rotWithShape="1">
          <a:blip r:embed="rId4">
            <a:alphaModFix/>
          </a:blip>
          <a:srcRect r="5882"/>
          <a:stretch/>
        </p:blipFill>
        <p:spPr>
          <a:xfrm>
            <a:off x="4258250" y="1013250"/>
            <a:ext cx="4046700" cy="197949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" name="Google Shape;266;p39"/>
          <p:cNvSpPr txBox="1"/>
          <p:nvPr/>
        </p:nvSpPr>
        <p:spPr>
          <a:xfrm>
            <a:off x="4416047" y="3062042"/>
            <a:ext cx="37311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Bronx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Biggest improvement.</a:t>
            </a:r>
            <a:r>
              <a:rPr lang="en" sz="1100">
                <a:solidFill>
                  <a:schemeClr val="dk1"/>
                </a:solidFill>
              </a:rPr>
              <a:t> NO₂ </a:t>
            </a:r>
            <a:r>
              <a:rPr lang="en" sz="1100" b="1">
                <a:solidFill>
                  <a:schemeClr val="dk1"/>
                </a:solidFill>
              </a:rPr>
              <a:t>24.5 → 16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lang="en" sz="1100" b="1">
                <a:solidFill>
                  <a:schemeClr val="dk1"/>
                </a:solidFill>
              </a:rPr>
              <a:t>11.1 → 6.1 mcg/m³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802968" y="3613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3000" b="1" i="1"/>
              <a:t>Time-Series Line Chart:</a:t>
            </a:r>
            <a:endParaRPr sz="2100"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25" y="1017775"/>
            <a:ext cx="6433075" cy="289047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3" name="Google Shape;273;p40"/>
          <p:cNvSpPr txBox="1"/>
          <p:nvPr/>
        </p:nvSpPr>
        <p:spPr>
          <a:xfrm>
            <a:off x="954700" y="3982075"/>
            <a:ext cx="623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Staten Island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Best air quality.</a:t>
            </a:r>
            <a:r>
              <a:rPr lang="en" sz="1100">
                <a:solidFill>
                  <a:schemeClr val="dk1"/>
                </a:solidFill>
              </a:rPr>
              <a:t> NO₂ </a:t>
            </a:r>
            <a:r>
              <a:rPr lang="en" sz="1100" b="1">
                <a:solidFill>
                  <a:schemeClr val="dk1"/>
                </a:solidFill>
              </a:rPr>
              <a:t>16.8 → 11.2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lang="en" sz="1100" b="1">
                <a:solidFill>
                  <a:schemeClr val="dk1"/>
                </a:solidFill>
              </a:rPr>
              <a:t>9.8 → 5.2 mcg/m³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Low traffic &amp; open space may have helped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802976" y="361350"/>
            <a:ext cx="74175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3000" b="1" i="1"/>
              <a:t>Time-Series Line Chart Conclusion</a:t>
            </a:r>
            <a:endParaRPr sz="2100"/>
          </a:p>
        </p:txBody>
      </p:sp>
      <p:sp>
        <p:nvSpPr>
          <p:cNvPr id="279" name="Google Shape;279;p41"/>
          <p:cNvSpPr txBox="1"/>
          <p:nvPr/>
        </p:nvSpPr>
        <p:spPr>
          <a:xfrm>
            <a:off x="1701725" y="4360675"/>
            <a:ext cx="623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 boroughs improved significantly, but urban density slows progress.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974575" y="1264925"/>
            <a:ext cx="30000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Best Air Quality: Staten Island</a:t>
            </a:r>
            <a:endParaRPr sz="1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NO₂: 16.8 ppb (2009) → 11.2 ppb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PM2.5: 9.8 mcg/m³ (2009) → 5.2 mcg/m³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100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lang="en" sz="11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air quality from the start, but improvements weren’t as drastic.</a:t>
            </a:r>
            <a:endParaRPr sz="1100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4475863" y="1264925"/>
            <a:ext cx="30000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Worst Air Quality: Manhattan</a:t>
            </a:r>
            <a:endParaRPr sz="1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NO₂: 33.9 ppb (2009) → 19.1 ppb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PM2.5: 12.6 mcg/m³ (2009) → 7 mcg/m³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lang="en" sz="1100" i="1">
                <a:solidFill>
                  <a:schemeClr val="dk1"/>
                </a:solidFill>
              </a:rPr>
              <a:t>Improved a lot but still has the highest pollution - does improvement mean good air quality?</a:t>
            </a:r>
            <a:endParaRPr sz="1100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5136950" y="12649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100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title"/>
          </p:nvPr>
        </p:nvSpPr>
        <p:spPr>
          <a:xfrm>
            <a:off x="2013201" y="-39225"/>
            <a:ext cx="68109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2900" b="1" i="1"/>
              <a:t>   Geospatial Heatmap </a:t>
            </a:r>
            <a:endParaRPr sz="2000"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3">
            <a:alphaModFix/>
          </a:blip>
          <a:srcRect l="514" t="1805" r="455" b="2655"/>
          <a:stretch/>
        </p:blipFill>
        <p:spPr>
          <a:xfrm>
            <a:off x="299750" y="452437"/>
            <a:ext cx="8544499" cy="3628362"/>
          </a:xfrm>
          <a:prstGeom prst="rect">
            <a:avLst/>
          </a:prstGeom>
          <a:noFill/>
          <a:ln>
            <a:noFill/>
          </a:ln>
          <a:effectLst>
            <a:outerShdw blurRad="57150" dist="57150" dir="82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9" name="Google Shape;289;p42"/>
          <p:cNvSpPr txBox="1"/>
          <p:nvPr/>
        </p:nvSpPr>
        <p:spPr>
          <a:xfrm>
            <a:off x="910250" y="4154725"/>
            <a:ext cx="76605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The heatmap shows fluctuating pollution trends over the years.</a:t>
            </a:r>
            <a:endParaRPr sz="1200">
              <a:solidFill>
                <a:srgbClr val="1F497D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Manhattan and the Bronx consistently show higher pollution levels.</a:t>
            </a:r>
            <a:endParaRPr sz="1200">
              <a:solidFill>
                <a:srgbClr val="1F497D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Improvements are visible in some areas due to environmental regulations.</a:t>
            </a:r>
            <a:endParaRPr sz="1200">
              <a:solidFill>
                <a:srgbClr val="1F497D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Seasonal variations may influence pollution levels.</a:t>
            </a:r>
            <a:endParaRPr sz="1200">
              <a:solidFill>
                <a:srgbClr val="1F49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497D"/>
              </a:solidFill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475" y="646775"/>
            <a:ext cx="18478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475" y="1809750"/>
            <a:ext cx="18859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8850" y="2830100"/>
            <a:ext cx="1866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1763" y="3095338"/>
            <a:ext cx="18573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1463" y="911850"/>
            <a:ext cx="18573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2013201" y="-39225"/>
            <a:ext cx="68109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2900" b="1" i="1"/>
              <a:t>    Geospatial Heatmap  </a:t>
            </a:r>
            <a:endParaRPr sz="2000"/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l="555" t="1948" r="287" b="2531"/>
          <a:stretch/>
        </p:blipFill>
        <p:spPr>
          <a:xfrm>
            <a:off x="246525" y="494950"/>
            <a:ext cx="8650950" cy="3732625"/>
          </a:xfrm>
          <a:prstGeom prst="rect">
            <a:avLst/>
          </a:prstGeom>
          <a:noFill/>
          <a:ln>
            <a:noFill/>
          </a:ln>
          <a:effectLst>
            <a:outerShdw blurRad="57150" dist="57150" dir="72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1" name="Google Shape;301;p43"/>
          <p:cNvSpPr txBox="1"/>
          <p:nvPr/>
        </p:nvSpPr>
        <p:spPr>
          <a:xfrm>
            <a:off x="955075" y="4118994"/>
            <a:ext cx="7660500" cy="974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➢"/>
            </a:pPr>
            <a:r>
              <a:rPr lang="en" sz="900" dirty="0">
                <a:solidFill>
                  <a:schemeClr val="dk2"/>
                </a:solidFill>
              </a:rPr>
              <a:t>NO₂ levels vary over time, indicating seasonal or event-driven changes.</a:t>
            </a:r>
            <a:endParaRPr sz="900" dirty="0">
              <a:solidFill>
                <a:schemeClr val="dk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➢"/>
            </a:pPr>
            <a:r>
              <a:rPr lang="en" sz="900" dirty="0">
                <a:solidFill>
                  <a:schemeClr val="dk2"/>
                </a:solidFill>
              </a:rPr>
              <a:t>Manhattan’s high NO₂ concentrations consistently records the highest NO₂ levels, often exceeding 30 ppb in certain years.</a:t>
            </a:r>
            <a:endParaRPr sz="900" dirty="0">
              <a:solidFill>
                <a:schemeClr val="dk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➢"/>
            </a:pPr>
            <a:r>
              <a:rPr lang="en" sz="900" dirty="0">
                <a:solidFill>
                  <a:schemeClr val="dk2"/>
                </a:solidFill>
              </a:rPr>
              <a:t>Brooklyn and the Bronx show elevated NO₂ levels, while Queens and Staten Island maintain the lowest concentrations.</a:t>
            </a:r>
            <a:endParaRPr sz="1000" dirty="0">
              <a:solidFill>
                <a:srgbClr val="1F497D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➢"/>
            </a:pPr>
            <a:r>
              <a:rPr lang="en" sz="900" dirty="0">
                <a:solidFill>
                  <a:schemeClr val="dk2"/>
                </a:solidFill>
              </a:rPr>
              <a:t>The heatmap effectively highlights pollution disparities across boroughs, making it easier to analyze trends over time.</a:t>
            </a:r>
            <a:endParaRPr sz="9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1F497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F497D"/>
              </a:solidFill>
            </a:endParaRPr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625" y="718663"/>
            <a:ext cx="18288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863" y="1752763"/>
            <a:ext cx="18764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188" y="2786875"/>
            <a:ext cx="18383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1063" y="3100663"/>
            <a:ext cx="18383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7763" y="933788"/>
            <a:ext cx="18764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2013201" y="-39225"/>
            <a:ext cx="68109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2900" b="1" i="1"/>
              <a:t>    Geospatial Heatmap  </a:t>
            </a:r>
            <a:endParaRPr sz="2000"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63" y="674850"/>
            <a:ext cx="8403277" cy="39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100" y="674847"/>
            <a:ext cx="1721100" cy="6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2500" y="1895850"/>
            <a:ext cx="1721100" cy="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4897" y="2987522"/>
            <a:ext cx="1848100" cy="7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200" y="2864747"/>
            <a:ext cx="1717062" cy="7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2400" y="1342633"/>
            <a:ext cx="1848100" cy="72285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 txBox="1"/>
          <p:nvPr/>
        </p:nvSpPr>
        <p:spPr>
          <a:xfrm>
            <a:off x="4669225" y="3885163"/>
            <a:ext cx="3229800" cy="51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**Can be seen more vividly if the radius and blur are adjusted within the script. </a:t>
            </a:r>
            <a:endParaRPr sz="1000"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895625" y="4404221"/>
            <a:ext cx="6900600" cy="69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2"/>
                </a:solidFill>
              </a:rPr>
              <a:t>Increasing radius, blur, and max zoom in the HeatMap.js file enhances color intensity, making pollution hotspots more distinguishable.</a:t>
            </a:r>
            <a:endParaRPr sz="1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4825" y="85800"/>
            <a:ext cx="81540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b="1" i="1"/>
              <a:t>Geospatial Heatmap Data &amp; Methodology:</a:t>
            </a:r>
            <a:endParaRPr sz="1800"/>
          </a:p>
        </p:txBody>
      </p:sp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913175" y="4197552"/>
            <a:ext cx="644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2540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6100" b="0"/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SzPct val="78571"/>
              <a:buNone/>
            </a:pPr>
            <a:br>
              <a:rPr lang="en"/>
            </a:br>
            <a:endParaRPr/>
          </a:p>
        </p:txBody>
      </p:sp>
      <p:sp>
        <p:nvSpPr>
          <p:cNvPr id="326" name="Google Shape;326;p45"/>
          <p:cNvSpPr txBox="1"/>
          <p:nvPr/>
        </p:nvSpPr>
        <p:spPr>
          <a:xfrm>
            <a:off x="653400" y="951100"/>
            <a:ext cx="65925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00" y="791700"/>
            <a:ext cx="5776248" cy="32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>
            <a:spLocks noGrp="1"/>
          </p:cNvSpPr>
          <p:nvPr>
            <p:ph type="title"/>
          </p:nvPr>
        </p:nvSpPr>
        <p:spPr>
          <a:xfrm>
            <a:off x="992475" y="0"/>
            <a:ext cx="5658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2800" b="1" i="1"/>
              <a:t>                      Recommendations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 sz="2600" b="1" i="1"/>
          </a:p>
        </p:txBody>
      </p:sp>
      <p:sp>
        <p:nvSpPr>
          <p:cNvPr id="333" name="Google Shape;333;p46"/>
          <p:cNvSpPr txBox="1"/>
          <p:nvPr/>
        </p:nvSpPr>
        <p:spPr>
          <a:xfrm>
            <a:off x="3065600" y="388975"/>
            <a:ext cx="4284600" cy="49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➢"/>
            </a:pPr>
            <a:r>
              <a:rPr lang="en" sz="1300">
                <a:solidFill>
                  <a:schemeClr val="dk1"/>
                </a:solidFill>
              </a:rPr>
              <a:t>Continue monitoring and analyzing air quality data to track trends and identify areas for improvement.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➢"/>
            </a:pPr>
            <a:r>
              <a:rPr lang="en" sz="1300">
                <a:solidFill>
                  <a:schemeClr val="dk1"/>
                </a:solidFill>
              </a:rPr>
              <a:t>Implement targeted policies to reduce NO2 levels in dense urban areas, focusing on strategies to decrease vehicle emissions and promote sustainable urban planning.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➢"/>
            </a:pPr>
            <a:r>
              <a:rPr lang="en" sz="1300">
                <a:solidFill>
                  <a:schemeClr val="dk1"/>
                </a:solidFill>
              </a:rPr>
              <a:t>Enhance collaboration between government agencies, industries, and communities to address air quality issues collectively and sustainably.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30351" cy="5143500"/>
          </a:xfrm>
          <a:prstGeom prst="rect">
            <a:avLst/>
          </a:prstGeom>
          <a:noFill/>
          <a:ln>
            <a:noFill/>
          </a:ln>
          <a:effectLst>
            <a:outerShdw blurRad="85725" dist="47625" dir="8460000" algn="bl" rotWithShape="0">
              <a:srgbClr val="000000">
                <a:alpha val="54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2800" b="1" i="1"/>
              <a:t>Conclusion</a:t>
            </a:r>
            <a:endParaRPr/>
          </a:p>
        </p:txBody>
      </p:sp>
      <p:sp>
        <p:nvSpPr>
          <p:cNvPr id="340" name="Google Shape;340;p47"/>
          <p:cNvSpPr txBox="1">
            <a:spLocks noGrp="1"/>
          </p:cNvSpPr>
          <p:nvPr>
            <p:ph type="body" idx="1"/>
          </p:nvPr>
        </p:nvSpPr>
        <p:spPr>
          <a:xfrm>
            <a:off x="508000" y="1021625"/>
            <a:ext cx="4943700" cy="291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Char char="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 pollution levels in NYC vary across boroughs, with traffic and industrial activity being major contributors.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Char char="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policy interventions have led to improvements over time, certain areas—especially Manhattan and the Bronx—continue to experience high pollution levels.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32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Char char="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efforts should focus on integrating real-time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monitoring, predictive modeling, and targeted policies to further enhance air quality and mitigate pollution challenges.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950" y="0"/>
            <a:ext cx="3541050" cy="5143501"/>
          </a:xfrm>
          <a:prstGeom prst="rect">
            <a:avLst/>
          </a:prstGeom>
          <a:noFill/>
          <a:ln>
            <a:noFill/>
          </a:ln>
          <a:effectLst>
            <a:outerShdw blurRad="28575" dist="85725" dir="8640000" algn="bl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75000" y="27600"/>
            <a:ext cx="52671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4666"/>
              <a:buNone/>
            </a:pPr>
            <a:r>
              <a:rPr lang="en" sz="7500" b="1" i="0" u="none" strike="noStrike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 sz="6368" b="1" i="1">
                <a:solidFill>
                  <a:schemeClr val="accent1"/>
                </a:solidFill>
              </a:rPr>
              <a:t>Introduction</a:t>
            </a:r>
            <a:endParaRPr sz="10868" b="1" i="0" u="none" strike="noStrike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6666"/>
              <a:buNone/>
            </a:pPr>
            <a:endParaRPr sz="3000" b="1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marR="0" lvl="0" indent="-26590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32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This presentation explores air pollution trends in NYC using an interactive Heatmap, Time-Series line chart and a Pollution Bar Chart.</a:t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marR="0" lvl="0" indent="-26590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32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The research aims to identify trends over time, compare pollutants, and determine the most polluted areas.</a:t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marR="0" lvl="0" indent="-26590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32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The goal is to visualize trends and provide insights into the impact of air quality.</a:t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Source:</a:t>
            </a:r>
            <a:endParaRPr sz="32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25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• NYC Open Data - Air Quality</a:t>
            </a:r>
            <a:endParaRPr sz="325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212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lvl="0" indent="-215900" algn="l" rtl="0">
              <a:spcBef>
                <a:spcPts val="1700"/>
              </a:spcBef>
              <a:spcAft>
                <a:spcPts val="0"/>
              </a:spcAft>
              <a:buSzPct val="78571"/>
              <a:buNone/>
            </a:pP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250" y="-61400"/>
            <a:ext cx="3197400" cy="5309701"/>
          </a:xfrm>
          <a:prstGeom prst="rect">
            <a:avLst/>
          </a:prstGeom>
          <a:noFill/>
          <a:ln>
            <a:noFill/>
          </a:ln>
          <a:effectLst>
            <a:outerShdw blurRad="128588" dist="114300" algn="bl" rotWithShape="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763175" y="281750"/>
            <a:ext cx="71133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3000" b="1" i="1"/>
              <a:t>Data Processing, Storage &amp; Cleansing:</a:t>
            </a:r>
            <a:endParaRPr sz="2100" b="1" i="1"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763175" y="1030300"/>
            <a:ext cx="64476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85750" algn="l" rtl="0">
              <a:spcBef>
                <a:spcPts val="1800"/>
              </a:spcBef>
              <a:spcAft>
                <a:spcPts val="0"/>
              </a:spcAft>
              <a:buSzPts val="1500"/>
              <a:buChar char="➢"/>
            </a:pP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was retrieved and filtered by borough and pollutant type to include the years of 2009-2022 and the pollutants PM 2.5 and NO2. The csv file was imported to </a:t>
            </a:r>
            <a:r>
              <a:rPr lang="en" sz="1500" b="1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PostgresSQL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be stored. We created a json file that was used to create the line chart, heat map, and bar chart.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0" lvl="0" indent="-285750" algn="l" rtl="0">
              <a:spcBef>
                <a:spcPts val="1800"/>
              </a:spcBef>
              <a:spcAft>
                <a:spcPts val="0"/>
              </a:spcAft>
              <a:buSzPts val="1500"/>
              <a:buChar char="➢"/>
            </a:pP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500" b="1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Cleaning Tasks:</a:t>
            </a:r>
            <a:endParaRPr sz="1500" b="1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54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Remove missing or corrupted data.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54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Standardize date formats and pollutant measurements.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540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Normalize borough names and locations.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802968" y="361338"/>
            <a:ext cx="6152533" cy="582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3000" b="1" i="1"/>
              <a:t>Research Questions:</a:t>
            </a:r>
            <a:endParaRPr sz="3000" b="1"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802968" y="123053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47650" algn="l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b="0" i="0" u="none" strike="noStrike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How do different pollutants compare in terms of concentration?</a:t>
            </a:r>
            <a:endParaRPr sz="1500" b="0" i="0" u="none" strike="noStrike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lvl="0" indent="-2476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lang="en" sz="15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What are the trends in air pollution across NYC boroughs over time?</a:t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lvl="0" indent="-2476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lang="en" sz="1500" b="0" i="0" u="none" strike="noStrike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Which areas in NYC experience the highest levels of pollution?</a:t>
            </a:r>
            <a:endParaRPr sz="1500" b="0"/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220200" y="84925"/>
            <a:ext cx="7952700" cy="659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 b="1" i="1"/>
              <a:t>Understanding Air Pollutants: NO₂ &amp; PM 2.5</a:t>
            </a:r>
            <a:endParaRPr sz="2300" b="1" i="1"/>
          </a:p>
        </p:txBody>
      </p:sp>
      <p:sp>
        <p:nvSpPr>
          <p:cNvPr id="214" name="Google Shape;214;p34"/>
          <p:cNvSpPr txBox="1">
            <a:spLocks noGrp="1"/>
          </p:cNvSpPr>
          <p:nvPr>
            <p:ph type="body" idx="1"/>
          </p:nvPr>
        </p:nvSpPr>
        <p:spPr>
          <a:xfrm>
            <a:off x="220200" y="769525"/>
            <a:ext cx="6160800" cy="420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NO₂?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Nitrogen Dioxide (NO₂) is a reddish-brown gas it belongs to a group of highly reactive gases known as nitrogen oxides (NOₓ).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➢"/>
            </a:pPr>
            <a:r>
              <a:rPr lang="en" sz="1500">
                <a:solidFill>
                  <a:srgbClr val="2125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Nitrogen dioxide is a mostly urban air pollutant that comes largely from traffic, industrial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processes</a:t>
            </a:r>
            <a:r>
              <a:rPr lang="en" sz="1500">
                <a:solidFill>
                  <a:srgbClr val="2125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power plants.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PM 2.5?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 2.5 refers to fine particulate matter that is 2.5 micrometers or smaller in diameter (about 1/30th the width of a human hair!).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microscopic particles can stay suspended in the air for long periods and penetrate deep into the lungs and bloodstream.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 2.5 </a:t>
            </a:r>
            <a:r>
              <a:rPr lang="en" sz="1500">
                <a:solidFill>
                  <a:srgbClr val="2125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comes from a wide range of sources, including traffic, industrial plants, agriculture, wildfire smoke, and dust.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825" y="0"/>
            <a:ext cx="3590938" cy="5143499"/>
          </a:xfrm>
          <a:prstGeom prst="rect">
            <a:avLst/>
          </a:prstGeom>
          <a:noFill/>
          <a:ln>
            <a:noFill/>
          </a:ln>
          <a:effectLst>
            <a:outerShdw blurRad="57150" dist="133350" dir="6600000" algn="bl" rotWithShape="0">
              <a:srgbClr val="00000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77875" y="67250"/>
            <a:ext cx="8898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b="1" i="1"/>
              <a:t>Comparison of Different Pollutants </a:t>
            </a:r>
            <a:endParaRPr sz="1800"/>
          </a:p>
        </p:txBody>
      </p:sp>
      <p:sp>
        <p:nvSpPr>
          <p:cNvPr id="221" name="Google Shape;221;p35"/>
          <p:cNvSpPr txBox="1"/>
          <p:nvPr/>
        </p:nvSpPr>
        <p:spPr>
          <a:xfrm>
            <a:off x="263925" y="858900"/>
            <a:ext cx="45594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0" lvl="0" indent="-2730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Fine Particles (PM 2.5) is more widespread across NYC, impacting all boroughs.</a:t>
            </a:r>
            <a:endParaRPr sz="1500">
              <a:solidFill>
                <a:schemeClr val="dk1"/>
              </a:solidFill>
            </a:endParaRPr>
          </a:p>
          <a:p>
            <a:pPr marL="2540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PM 2.5 affects respiratory and cardiovascular health.</a:t>
            </a:r>
            <a:endParaRPr sz="1500">
              <a:solidFill>
                <a:schemeClr val="dk1"/>
              </a:solidFill>
            </a:endParaRPr>
          </a:p>
          <a:p>
            <a:pPr marL="254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lvl="0" indent="-2476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Nitrogen Dioxide (NO2) concentrations are highest in high-traffic areas like Midtown Manhattan.</a:t>
            </a:r>
            <a:endParaRPr sz="1500">
              <a:solidFill>
                <a:schemeClr val="dk1"/>
              </a:solidFill>
            </a:endParaRPr>
          </a:p>
          <a:p>
            <a:pPr marL="254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lvl="0" indent="-2349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NO2 is linked to lung irritation and asthma, especially in urban zones.</a:t>
            </a:r>
            <a:endParaRPr sz="13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025" y="0"/>
            <a:ext cx="3188975" cy="5143500"/>
          </a:xfrm>
          <a:prstGeom prst="rect">
            <a:avLst/>
          </a:prstGeom>
          <a:noFill/>
          <a:ln>
            <a:noFill/>
          </a:ln>
          <a:effectLst>
            <a:outerShdw blurRad="57150" dist="57150" dir="6720000" algn="bl" rotWithShape="0">
              <a:srgbClr val="000000">
                <a:alpha val="66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547267" y="456588"/>
            <a:ext cx="67260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3000" b="1" i="1"/>
              <a:t>Borough Pollution Bar Chart:</a:t>
            </a:r>
            <a:endParaRPr sz="2100"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547275" y="3668475"/>
            <a:ext cx="66444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254000" lvl="0" indent="-24903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9433"/>
              <a:buChar char="➢"/>
            </a:pPr>
            <a:r>
              <a:rPr lang="en" sz="30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Library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Chart.js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3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en" sz="30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Calculated cumulative average pollutant levels  of Nitrogen Dioxide and Fine Particles for all boroughs in New York City.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87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3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en" sz="30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NO2 Concentration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Manhattan (25.56 ppb)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3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en" sz="30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Lowest NO2 Concentration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Staten Island (13.71 ppb)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87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3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en" sz="30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PM2.5 Concentration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Manhattan (9.64 mcg/m3)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3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en" sz="30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Lowest PM2.5 Concentration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Staten Island (7.38  mcg/m3)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3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en" sz="30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Manhattan: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traffic congestion, industrial activity, and densely packed buildings.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395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en" sz="308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Staten Island: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 population density, fewer traffic sources, more open spaces, less constructio..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87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87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50" y="1090500"/>
            <a:ext cx="7308790" cy="252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025" y="2643877"/>
            <a:ext cx="421325" cy="1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625" y="2158976"/>
            <a:ext cx="421325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4725" y="2643875"/>
            <a:ext cx="421325" cy="19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 rotWithShape="1">
          <a:blip r:embed="rId7">
            <a:alphaModFix/>
          </a:blip>
          <a:srcRect r="8458"/>
          <a:stretch/>
        </p:blipFill>
        <p:spPr>
          <a:xfrm>
            <a:off x="1827950" y="2257150"/>
            <a:ext cx="417425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 rotWithShape="1">
          <a:blip r:embed="rId8">
            <a:alphaModFix/>
          </a:blip>
          <a:srcRect r="4915"/>
          <a:stretch/>
        </p:blipFill>
        <p:spPr>
          <a:xfrm>
            <a:off x="1012400" y="2700975"/>
            <a:ext cx="421325" cy="20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9">
            <a:alphaModFix/>
          </a:blip>
          <a:srcRect r="6112"/>
          <a:stretch/>
        </p:blipFill>
        <p:spPr>
          <a:xfrm>
            <a:off x="474875" y="2133925"/>
            <a:ext cx="417425" cy="23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10">
            <a:alphaModFix/>
          </a:blip>
          <a:srcRect r="4915"/>
          <a:stretch/>
        </p:blipFill>
        <p:spPr>
          <a:xfrm>
            <a:off x="3829750" y="2647713"/>
            <a:ext cx="421325" cy="1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6900" y="2452325"/>
            <a:ext cx="421325" cy="19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7099" y="2710838"/>
            <a:ext cx="421325" cy="18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45275" y="1920125"/>
            <a:ext cx="421325" cy="22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739543" y="5137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3000" b="1" i="1"/>
              <a:t>Time-Series Line Chart:</a:t>
            </a:r>
            <a:endParaRPr sz="2100"/>
          </a:p>
        </p:txBody>
      </p:sp>
      <p:sp>
        <p:nvSpPr>
          <p:cNvPr id="245" name="Google Shape;245;p37"/>
          <p:cNvSpPr txBox="1"/>
          <p:nvPr/>
        </p:nvSpPr>
        <p:spPr>
          <a:xfrm>
            <a:off x="697100" y="968425"/>
            <a:ext cx="62373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Tracks changes over years </a:t>
            </a:r>
            <a:r>
              <a:rPr lang="en" sz="1600" b="1" u="sng">
                <a:solidFill>
                  <a:schemeClr val="dk1"/>
                </a:solidFill>
              </a:rPr>
              <a:t>helps us</a:t>
            </a:r>
            <a:r>
              <a:rPr lang="en" sz="1600">
                <a:solidFill>
                  <a:schemeClr val="dk1"/>
                </a:solidFill>
              </a:rPr>
              <a:t> see the </a:t>
            </a:r>
            <a:r>
              <a:rPr lang="en" sz="1600" b="1" u="sng">
                <a:solidFill>
                  <a:schemeClr val="dk1"/>
                </a:solidFill>
              </a:rPr>
              <a:t>impact of policies, urbanization, and climate efforts.</a:t>
            </a:r>
            <a:endParaRPr sz="1600" b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Our time series analysis shows how NYC boroughs have improved over time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7094425" y="1346525"/>
            <a:ext cx="20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7" name="Google Shape;247;p37" descr="Nitrogen Dioxide Molecule | Nitrogen dioxide (NO2) highest o… | Flickr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39550" y="3360627"/>
            <a:ext cx="2066400" cy="170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802968" y="3613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" sz="3000" b="1" i="1"/>
              <a:t>Time-Series Line Chart:</a:t>
            </a:r>
            <a:endParaRPr sz="2100"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l="6454"/>
          <a:stretch/>
        </p:blipFill>
        <p:spPr>
          <a:xfrm>
            <a:off x="231900" y="985231"/>
            <a:ext cx="4181833" cy="216066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8"/>
          <p:cNvSpPr txBox="1"/>
          <p:nvPr/>
        </p:nvSpPr>
        <p:spPr>
          <a:xfrm>
            <a:off x="412875" y="3267598"/>
            <a:ext cx="3324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</a:rPr>
              <a:t>Brooklyn </a:t>
            </a:r>
            <a:endParaRPr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Improvement</a:t>
            </a:r>
            <a:r>
              <a:rPr lang="en" sz="1100">
                <a:solidFill>
                  <a:schemeClr val="dk1"/>
                </a:solidFill>
              </a:rPr>
              <a:t> in air quality.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NO₂ </a:t>
            </a:r>
            <a:r>
              <a:rPr lang="en" sz="1100" b="1">
                <a:solidFill>
                  <a:schemeClr val="dk1"/>
                </a:solidFill>
              </a:rPr>
              <a:t>22.8 → 15.4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lang="en" sz="1100" b="1">
                <a:solidFill>
                  <a:schemeClr val="dk1"/>
                </a:solidFill>
              </a:rPr>
              <a:t>10.5 → 6.6 mcg/m³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7094425" y="1346525"/>
            <a:ext cx="20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r="7313"/>
          <a:stretch/>
        </p:blipFill>
        <p:spPr>
          <a:xfrm>
            <a:off x="4566125" y="992400"/>
            <a:ext cx="3875914" cy="216067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8"/>
          <p:cNvSpPr txBox="1"/>
          <p:nvPr/>
        </p:nvSpPr>
        <p:spPr>
          <a:xfrm>
            <a:off x="4431224" y="3321748"/>
            <a:ext cx="28581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</a:rPr>
              <a:t>Queens </a:t>
            </a:r>
            <a:endParaRPr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Steady Decline</a:t>
            </a:r>
            <a:r>
              <a:rPr lang="en" sz="1100">
                <a:solidFill>
                  <a:schemeClr val="dk1"/>
                </a:solidFill>
              </a:rPr>
              <a:t> in pollutants.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NO₂ </a:t>
            </a:r>
            <a:r>
              <a:rPr lang="en" sz="1100" b="1">
                <a:solidFill>
                  <a:schemeClr val="dk1"/>
                </a:solidFill>
              </a:rPr>
              <a:t>22.2 → 14.9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lang="en" sz="1100" b="1">
                <a:solidFill>
                  <a:schemeClr val="dk1"/>
                </a:solidFill>
              </a:rPr>
              <a:t>10.1 → 5.7 mcg/m³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1386</Words>
  <Application>Microsoft Macintosh PowerPoint</Application>
  <PresentationFormat>On-screen Show (16:9)</PresentationFormat>
  <Paragraphs>160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Trebuchet MS</vt:lpstr>
      <vt:lpstr>Noto Sans Symbols</vt:lpstr>
      <vt:lpstr>Roboto</vt:lpstr>
      <vt:lpstr>Arial</vt:lpstr>
      <vt:lpstr>Simple Light</vt:lpstr>
      <vt:lpstr>Facet</vt:lpstr>
      <vt:lpstr>PowerPoint Presentation</vt:lpstr>
      <vt:lpstr>PowerPoint Presentation</vt:lpstr>
      <vt:lpstr>Data Processing, Storage &amp; Cleansing:</vt:lpstr>
      <vt:lpstr>Research Questions:</vt:lpstr>
      <vt:lpstr>Understanding Air Pollutants: NO₂ &amp; PM 2.5</vt:lpstr>
      <vt:lpstr>Comparison of Different Pollutants </vt:lpstr>
      <vt:lpstr>Borough Pollution Bar Chart:</vt:lpstr>
      <vt:lpstr>Time-Series Line Chart:</vt:lpstr>
      <vt:lpstr>Time-Series Line Chart:</vt:lpstr>
      <vt:lpstr>Time-Series Line Chart:</vt:lpstr>
      <vt:lpstr>Time-Series Line Chart:</vt:lpstr>
      <vt:lpstr>Time-Series Line Chart Conclusion</vt:lpstr>
      <vt:lpstr>   Geospatial Heatmap </vt:lpstr>
      <vt:lpstr>    Geospatial Heatmap  </vt:lpstr>
      <vt:lpstr>    Geospatial Heatmap  </vt:lpstr>
      <vt:lpstr>Geospatial Heatmap Data &amp; Methodology:</vt:lpstr>
      <vt:lpstr>                      Recommendations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Erika Dorsainvil</cp:lastModifiedBy>
  <cp:revision>1</cp:revision>
  <dcterms:modified xsi:type="dcterms:W3CDTF">2025-02-21T02:19:22Z</dcterms:modified>
</cp:coreProperties>
</file>